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700"/>
  </p:normalViewPr>
  <p:slideViewPr>
    <p:cSldViewPr snapToGrid="0">
      <p:cViewPr varScale="1">
        <p:scale>
          <a:sx n="118" d="100"/>
          <a:sy n="118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30AF0-53C7-BE4C-B99E-A1365AD14179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F7EC6-492F-7146-B41C-21401FDC6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research was on developing Strand-Exchange Amplification, a new method that is faster than qPCR, for specific antimicrobial resistance genes. The idea is that once you place a sample, you should be able to rapidly deduce whether that sample contains antimicrobial resistance genes. This applies to various fields, such as, in our case, the environmental pollutant Dioxins.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F7EC6-492F-7146-B41C-21401FDC6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4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F400F-F8CB-0297-E671-B6B1DF4C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74E8D-76C7-F979-1485-D3EA2B7F8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25C66-BC23-CAD1-519D-ECAAFBD7D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1A23-28DD-935A-466D-1331568C0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F7EC6-492F-7146-B41C-21401FDC6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9965-9CB8-19A8-5797-C6AD57105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2A2FC-A8AD-E081-415F-4A8CB973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8A82-E5BF-A982-3AFD-9202A9C6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92717-D761-CE3F-5143-42F068C1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32B4A-A764-3996-83B6-C105B11C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E1B-2DB0-E8B1-9327-8FE55E0E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F378-BAE5-3022-C379-DBBD725DE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9677-2794-F91D-CC4B-E79F598E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0B60E-28C1-1A52-0942-F887086B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8C62-147F-1173-26E3-E7BF28FD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7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C44F9-82D6-F266-D6C6-F0D68A463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216A2-6826-A248-245C-3AB2EB73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0025-EAFE-FB1E-84D9-30EC871F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962EA-3EB3-BADF-530B-96ED3F05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080C-B3CA-F03F-79E6-8C89BA05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B5D3-8A16-5EA8-30B0-29AFE9B4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D37E-1B71-9786-3F07-7524F090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B3B07-39D5-F0A1-53D4-B2F1962B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4353-34B5-A4BD-3C5A-DFF374B4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4CD14-60D1-4582-DE84-CC275AF1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C5B8-73D2-A421-1E5A-8DA270CF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591D5-1F94-A395-F364-73E448833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CECB-F5B2-B363-86BA-4BB6F7ECD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736C8-97DC-C6CD-205E-B5C59BF3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1BA5-0808-908C-8357-E060EA33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B26D-6359-27D2-F0C8-51EE8452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074B3-037B-B363-2DE3-A5A152CC4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1BAB5-E5D3-C7CD-44B3-2D55BA4A7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C8984-477C-E47B-BE51-D592AE79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730C2-E376-DF76-32A3-B5103C03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67784-6E1F-94B2-22CA-7121C5D3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10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FAEF-2AE1-F10A-BAA1-F236AD57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375B5-D3A5-14FE-C126-EC7DE575F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6D1F0-0402-46EB-896E-1199EEB23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12A26-FE19-7D4B-9760-5863F9A9C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4466F-09FA-9796-4AF2-36D5E0097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6CC0A-7BB9-467D-9F07-B126561C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67447-3BEC-1079-FA4A-B5006D1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90894-B50C-238C-AF42-740FDC70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632C-0F21-C2E5-AEC4-D2EF3B12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9DF8C-BAA7-6544-5C4A-28FEC28A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35CDA-DB25-D555-AA69-001E6D9D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22D7B-4A3F-2D0B-C29F-97E8676A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5BD92-95B9-A0E9-8C90-E4A45FB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E6C14-F0BF-9E5D-2206-CE8C04BB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42D4-DCF2-8B6A-A18B-C13C0986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F139-BC4E-977A-F221-F4BF21D4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E8AA-5FA3-F12B-B5F9-C2EE80C2B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A91FE-1E9E-4212-16F1-F8867B772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F613F-44FC-7368-24BD-444E92EA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22D5D-179A-DB48-8A82-2B2D8B1B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15FF1-741E-F63D-7E72-ECDCF851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6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8D9C-2CBA-DD70-EDD9-C4440A6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FF8ED-0E95-F4BC-A100-B44F02ACF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E035F-D50F-EE14-61AC-AEF1F143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622E7-4859-BED1-694B-F74E9CADC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E93E5-57D8-B7B1-751A-4865DAFD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A1E8E-D8F0-C614-04FC-E89B1870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8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5C167-4362-03FF-1BC9-C91415C09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AD75-FFF1-FFC9-B610-6294B701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79A83-228D-4AC9-B2B7-F5F137CA2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92419-1097-E944-9CBD-1CE82CF85A9F}" type="datetimeFigureOut">
              <a:rPr lang="en-US" smtClean="0"/>
              <a:t>9/13/25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77D5-A539-FDBE-EAF5-A34C452AA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FC745-5A82-0FD2-F88D-FD86A2D5B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5EC39-0153-174E-B3EA-946B0B3A5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5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hip with red and yellow text&#10;&#10;AI-generated content may be incorrect.">
            <a:extLst>
              <a:ext uri="{FF2B5EF4-FFF2-40B4-BE49-F238E27FC236}">
                <a16:creationId xmlns:a16="http://schemas.microsoft.com/office/drawing/2014/main" id="{5B44C407-55A0-59D4-8806-B3FC3093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94" y="3551324"/>
            <a:ext cx="3784306" cy="3306676"/>
          </a:xfrm>
          <a:prstGeom prst="rect">
            <a:avLst/>
          </a:prstGeom>
        </p:spPr>
      </p:pic>
      <p:pic>
        <p:nvPicPr>
          <p:cNvPr id="9" name="Picture 8" descr="A computer generated image of a stack of metal plates&#10;&#10;AI-generated content may be incorrect.">
            <a:extLst>
              <a:ext uri="{FF2B5EF4-FFF2-40B4-BE49-F238E27FC236}">
                <a16:creationId xmlns:a16="http://schemas.microsoft.com/office/drawing/2014/main" id="{2BDEB70B-E297-F545-41D9-7777DB60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39" y="122324"/>
            <a:ext cx="4337461" cy="3306676"/>
          </a:xfrm>
          <a:prstGeom prst="rect">
            <a:avLst/>
          </a:prstGeom>
        </p:spPr>
      </p:pic>
      <p:pic>
        <p:nvPicPr>
          <p:cNvPr id="15" name="Picture 14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B10DA033-F632-B5F2-8440-DB0935DF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956104" cy="1231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60FDC5E8-0802-AEA5-4506-AA822FA6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51325"/>
            <a:ext cx="8419544" cy="33066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A6A698-71F9-529D-EEDB-FCDF6061E799}"/>
              </a:ext>
            </a:extLst>
          </p:cNvPr>
          <p:cNvSpPr txBox="1"/>
          <p:nvPr/>
        </p:nvSpPr>
        <p:spPr>
          <a:xfrm>
            <a:off x="3178628" y="354245"/>
            <a:ext cx="407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Microsystems Engineer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ACF37E-3E89-3B26-E540-181B39234EBD}"/>
              </a:ext>
            </a:extLst>
          </p:cNvPr>
          <p:cNvSpPr txBox="1"/>
          <p:nvPr/>
        </p:nvSpPr>
        <p:spPr>
          <a:xfrm>
            <a:off x="259978" y="1461093"/>
            <a:ext cx="7120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Battery Supermodule design with geometric improvement for improved safety by eliminating high voltage copper bus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100% functionality of car battery: series-parallel connections create capacity for travelling 3000+ km in Bridgestone World Solar Challenge (7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Teamcenter/NX CAD dimension fitting</a:t>
            </a:r>
          </a:p>
        </p:txBody>
      </p:sp>
    </p:spTree>
    <p:extLst>
      <p:ext uri="{BB962C8B-B14F-4D97-AF65-F5344CB8AC3E}">
        <p14:creationId xmlns:p14="http://schemas.microsoft.com/office/powerpoint/2010/main" val="36650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BE79AA29-17FA-6A9E-412C-BCE6D6D6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13807"/>
            <a:ext cx="5148104" cy="4244192"/>
          </a:xfrm>
          <a:prstGeom prst="rect">
            <a:avLst/>
          </a:prstGeom>
        </p:spPr>
      </p:pic>
      <p:pic>
        <p:nvPicPr>
          <p:cNvPr id="7" name="Picture 6" descr="A green circuit board with white and yellow parts with Bosco Verticale in the background&#10;&#10;AI-generated content may be incorrect.">
            <a:extLst>
              <a:ext uri="{FF2B5EF4-FFF2-40B4-BE49-F238E27FC236}">
                <a16:creationId xmlns:a16="http://schemas.microsoft.com/office/drawing/2014/main" id="{47794BEB-DBD6-2B35-620C-A597E774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9242"/>
            <a:ext cx="5148104" cy="4108758"/>
          </a:xfrm>
          <a:prstGeom prst="rect">
            <a:avLst/>
          </a:prstGeom>
        </p:spPr>
      </p:pic>
      <p:pic>
        <p:nvPicPr>
          <p:cNvPr id="9" name="Picture 8" descr="A diagram of a software&#10;&#10;AI-generated content may be incorrect.">
            <a:extLst>
              <a:ext uri="{FF2B5EF4-FFF2-40B4-BE49-F238E27FC236}">
                <a16:creationId xmlns:a16="http://schemas.microsoft.com/office/drawing/2014/main" id="{13D60CC2-88C6-D305-3C31-BC5069BC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380" y="0"/>
            <a:ext cx="3239620" cy="2749242"/>
          </a:xfrm>
          <a:prstGeom prst="rect">
            <a:avLst/>
          </a:prstGeom>
        </p:spPr>
      </p:pic>
      <p:pic>
        <p:nvPicPr>
          <p:cNvPr id="10" name="Picture 9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D097B58B-355F-CA70-692B-4AB688860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956104" cy="12317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ABDAA9-E70E-F0C5-7988-A52808FB6668}"/>
              </a:ext>
            </a:extLst>
          </p:cNvPr>
          <p:cNvSpPr txBox="1"/>
          <p:nvPr/>
        </p:nvSpPr>
        <p:spPr>
          <a:xfrm>
            <a:off x="3178628" y="354245"/>
            <a:ext cx="407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Microsystems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52890-A51E-96A8-420E-DFAF6BC1B9C7}"/>
              </a:ext>
            </a:extLst>
          </p:cNvPr>
          <p:cNvSpPr txBox="1"/>
          <p:nvPr/>
        </p:nvSpPr>
        <p:spPr>
          <a:xfrm>
            <a:off x="259978" y="1461093"/>
            <a:ext cx="82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Brake Light board with solder jumper design to set software logic for front or back brakes, pulling to GND or connecting based on solder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50% decreased inventory clutter improving limited travel team storage space</a:t>
            </a:r>
          </a:p>
        </p:txBody>
      </p:sp>
    </p:spTree>
    <p:extLst>
      <p:ext uri="{BB962C8B-B14F-4D97-AF65-F5344CB8AC3E}">
        <p14:creationId xmlns:p14="http://schemas.microsoft.com/office/powerpoint/2010/main" val="224054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8EF3D-814F-CE37-8CDB-E4BA4A95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27B445-A292-3FEB-F7A2-110152163FDD}"/>
              </a:ext>
            </a:extLst>
          </p:cNvPr>
          <p:cNvSpPr txBox="1"/>
          <p:nvPr/>
        </p:nvSpPr>
        <p:spPr>
          <a:xfrm>
            <a:off x="3178628" y="354245"/>
            <a:ext cx="407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Research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9E105-59CE-41D8-4B24-F2EF4142F22F}"/>
              </a:ext>
            </a:extLst>
          </p:cNvPr>
          <p:cNvSpPr txBox="1"/>
          <p:nvPr/>
        </p:nvSpPr>
        <p:spPr>
          <a:xfrm>
            <a:off x="259978" y="1461093"/>
            <a:ext cx="8252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ffectLst/>
              </a:rPr>
              <a:t>Led design of PDB on mobile robot chassis by reviewing and implementing past practices and new component requirements, ensuring power needs for 4 new components, and verifying criteria for continued V1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ffectLst/>
              </a:rPr>
              <a:t>Integrating 2 new sensors on robot chassis for real-time localized navigation via SLAM, communicating with ROS2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effectLst/>
              </a:rPr>
              <a:t>Implemented Notion with team of 5-10 by reviewing old Google Drive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ineffiencies</a:t>
            </a:r>
            <a:r>
              <a:rPr lang="en-US" dirty="0">
                <a:solidFill>
                  <a:schemeClr val="accent1"/>
                </a:solidFill>
                <a:effectLst/>
              </a:rPr>
              <a:t> and matching identified team needs with modern management software for 85% increased information access and task deployment efficiency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52B19-51C0-8596-811C-826B976F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2" y="0"/>
            <a:ext cx="1476133" cy="1476133"/>
          </a:xfrm>
          <a:prstGeom prst="rect">
            <a:avLst/>
          </a:prstGeom>
        </p:spPr>
      </p:pic>
      <p:pic>
        <p:nvPicPr>
          <p:cNvPr id="1026" name="Picture 2" descr="Scientists Program Largest Swarm of Robots Ever | WIRED">
            <a:extLst>
              <a:ext uri="{FF2B5EF4-FFF2-40B4-BE49-F238E27FC236}">
                <a16:creationId xmlns:a16="http://schemas.microsoft.com/office/drawing/2014/main" id="{357641A3-EE16-2F7A-8D29-BBBD0945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8" y="3841096"/>
            <a:ext cx="4168240" cy="27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ree Robotics | Robot Dog_Quadruped_Humanoid Robotics Company">
            <a:extLst>
              <a:ext uri="{FF2B5EF4-FFF2-40B4-BE49-F238E27FC236}">
                <a16:creationId xmlns:a16="http://schemas.microsoft.com/office/drawing/2014/main" id="{74F99FEE-4732-5A37-F560-633B25E1C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7"/>
          <a:stretch>
            <a:fillRect/>
          </a:stretch>
        </p:blipFill>
        <p:spPr bwMode="auto">
          <a:xfrm>
            <a:off x="5510699" y="3841096"/>
            <a:ext cx="3478371" cy="27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tion Logo Free Download SVG, PNG a... · LobeHub">
            <a:extLst>
              <a:ext uri="{FF2B5EF4-FFF2-40B4-BE49-F238E27FC236}">
                <a16:creationId xmlns:a16="http://schemas.microsoft.com/office/drawing/2014/main" id="{CC7E393F-40A3-DCC7-C9A6-081AAD4B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780" y="4430801"/>
            <a:ext cx="1599416" cy="159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4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1B089-3B76-010D-8E43-69BA88FA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How bacteria adapt to hostile environments - USC News">
            <a:extLst>
              <a:ext uri="{FF2B5EF4-FFF2-40B4-BE49-F238E27FC236}">
                <a16:creationId xmlns:a16="http://schemas.microsoft.com/office/drawing/2014/main" id="{85E79D1E-9280-E0E6-0DDE-F613CFD2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93" y="4440936"/>
            <a:ext cx="2187995" cy="14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73C209-5C84-AE94-31E5-E7F0DE503EA6}"/>
              </a:ext>
            </a:extLst>
          </p:cNvPr>
          <p:cNvSpPr txBox="1"/>
          <p:nvPr/>
        </p:nvSpPr>
        <p:spPr>
          <a:xfrm>
            <a:off x="3178628" y="354245"/>
            <a:ext cx="407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Research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B5219-15B7-901E-A058-FB120481E190}"/>
              </a:ext>
            </a:extLst>
          </p:cNvPr>
          <p:cNvSpPr txBox="1"/>
          <p:nvPr/>
        </p:nvSpPr>
        <p:spPr>
          <a:xfrm>
            <a:off x="259978" y="1461093"/>
            <a:ext cx="8252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HSHSP Program (2023)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/>
                </a:solidFill>
              </a:rPr>
              <a:t>Publication:</a:t>
            </a:r>
            <a:r>
              <a:rPr lang="en-US" dirty="0">
                <a:solidFill>
                  <a:schemeClr val="accent1"/>
                </a:solidFill>
              </a:rPr>
              <a:t> D. T. Islam, E. Telli, N. Telli, H. </a:t>
            </a:r>
            <a:r>
              <a:rPr lang="en-US" dirty="0" err="1">
                <a:solidFill>
                  <a:schemeClr val="accent1"/>
                </a:solidFill>
              </a:rPr>
              <a:t>Fatteh</a:t>
            </a:r>
            <a:r>
              <a:rPr lang="en-US" dirty="0">
                <a:solidFill>
                  <a:schemeClr val="accent1"/>
                </a:solidFill>
              </a:rPr>
              <a:t>, I. Ma, E. Ku, S. </a:t>
            </a:r>
            <a:r>
              <a:rPr lang="en-US" dirty="0" err="1">
                <a:solidFill>
                  <a:schemeClr val="accent1"/>
                </a:solidFill>
              </a:rPr>
              <a:t>Kotaru</a:t>
            </a:r>
            <a:r>
              <a:rPr lang="en-US" dirty="0">
                <a:solidFill>
                  <a:schemeClr val="accent1"/>
                </a:solidFill>
              </a:rPr>
              <a:t>, W. Hanim, P. Hatzinger, B. Upham, M. Williams, G. Zylstra, D. Fennell, A. Cupples, S. </a:t>
            </a:r>
            <a:r>
              <a:rPr lang="en-US" dirty="0" err="1">
                <a:solidFill>
                  <a:schemeClr val="accent1"/>
                </a:solidFill>
              </a:rPr>
              <a:t>Hashsham</a:t>
            </a:r>
            <a:r>
              <a:rPr lang="en-US" dirty="0">
                <a:solidFill>
                  <a:schemeClr val="accent1"/>
                </a:solidFill>
              </a:rPr>
              <a:t>. (2023). “Targeted Sequencing Panel to Characterize the Respiration of Polychlorinated Dibenzo-p-dioxins and Dibenzofurans by </a:t>
            </a:r>
            <a:r>
              <a:rPr lang="en-US" dirty="0" err="1">
                <a:solidFill>
                  <a:schemeClr val="accent1"/>
                </a:solidFill>
              </a:rPr>
              <a:t>Dehalococcoides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mccartyi</a:t>
            </a:r>
            <a:r>
              <a:rPr lang="en-US" dirty="0">
                <a:solidFill>
                  <a:schemeClr val="accent1"/>
                </a:solidFill>
              </a:rPr>
              <a:t> Strains”. Annual Superfund Research Project Meeting, Albuquerque, New Mexico, 2023</a:t>
            </a:r>
          </a:p>
        </p:txBody>
      </p:sp>
      <p:pic>
        <p:nvPicPr>
          <p:cNvPr id="3" name="Picture 2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8180D98B-B9DA-B048-4086-60CE6A3C5F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52"/>
          <a:stretch>
            <a:fillRect/>
          </a:stretch>
        </p:blipFill>
        <p:spPr>
          <a:xfrm>
            <a:off x="8805101" y="138384"/>
            <a:ext cx="3126921" cy="3354034"/>
          </a:xfrm>
          <a:prstGeom prst="rect">
            <a:avLst/>
          </a:prstGeom>
        </p:spPr>
      </p:pic>
      <p:pic>
        <p:nvPicPr>
          <p:cNvPr id="6" name="Picture 5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DA37E95-90FF-560E-ACD3-855259FC8E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34" t="12493" r="10616" b="11688"/>
          <a:stretch>
            <a:fillRect/>
          </a:stretch>
        </p:blipFill>
        <p:spPr>
          <a:xfrm>
            <a:off x="259978" y="3721801"/>
            <a:ext cx="3942071" cy="2971005"/>
          </a:xfrm>
          <a:prstGeom prst="rect">
            <a:avLst/>
          </a:prstGeom>
        </p:spPr>
      </p:pic>
      <p:pic>
        <p:nvPicPr>
          <p:cNvPr id="16" name="Picture 2" descr="6 Types of Soil: How to Make the Most of Your Garden Soil?">
            <a:extLst>
              <a:ext uri="{FF2B5EF4-FFF2-40B4-BE49-F238E27FC236}">
                <a16:creationId xmlns:a16="http://schemas.microsoft.com/office/drawing/2014/main" id="{4EB0A838-2CC6-1C3B-9C23-B0CBCE8F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34" y="3840336"/>
            <a:ext cx="1788323" cy="119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afe Drinking Water – Oregon Environmental Council">
            <a:extLst>
              <a:ext uri="{FF2B5EF4-FFF2-40B4-BE49-F238E27FC236}">
                <a16:creationId xmlns:a16="http://schemas.microsoft.com/office/drawing/2014/main" id="{9546695E-C0E1-4C68-8D96-73C31D56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05" y="6113845"/>
            <a:ext cx="1116462" cy="74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Human Symbol">
            <a:extLst>
              <a:ext uri="{FF2B5EF4-FFF2-40B4-BE49-F238E27FC236}">
                <a16:creationId xmlns:a16="http://schemas.microsoft.com/office/drawing/2014/main" id="{4B2EDDDD-E15D-5B44-E4B4-292E40FC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43" y="5272170"/>
            <a:ext cx="817496" cy="81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31E727-A61C-831C-F9F4-398CAD51D83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509657" y="4437673"/>
            <a:ext cx="1527485" cy="688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4F69DB-DA25-ACDD-37B3-1A5E0D391B93}"/>
              </a:ext>
            </a:extLst>
          </p:cNvPr>
          <p:cNvCxnSpPr>
            <a:cxnSpLocks/>
          </p:cNvCxnSpPr>
          <p:nvPr/>
        </p:nvCxnSpPr>
        <p:spPr>
          <a:xfrm flipV="1">
            <a:off x="6335346" y="5824393"/>
            <a:ext cx="1365121" cy="756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DF2469-BA67-2494-DED1-E8EA1DD89B73}"/>
              </a:ext>
            </a:extLst>
          </p:cNvPr>
          <p:cNvCxnSpPr>
            <a:cxnSpLocks/>
          </p:cNvCxnSpPr>
          <p:nvPr/>
        </p:nvCxnSpPr>
        <p:spPr>
          <a:xfrm>
            <a:off x="6006939" y="5585550"/>
            <a:ext cx="15834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10" descr="Bacterial Infection Of Bone Photograph by Kateryna Kon">
            <a:extLst>
              <a:ext uri="{FF2B5EF4-FFF2-40B4-BE49-F238E27FC236}">
                <a16:creationId xmlns:a16="http://schemas.microsoft.com/office/drawing/2014/main" id="{588F8C9A-3DE6-D784-02DD-8200F06B9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51" y="3762988"/>
            <a:ext cx="1917328" cy="127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Engineered particles produce toxins deadly to targeted bacteria">
            <a:extLst>
              <a:ext uri="{FF2B5EF4-FFF2-40B4-BE49-F238E27FC236}">
                <a16:creationId xmlns:a16="http://schemas.microsoft.com/office/drawing/2014/main" id="{574CE571-3A43-D315-1C62-0E58427D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51" y="5407384"/>
            <a:ext cx="1917328" cy="127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53CF0F-2AA6-EC20-F647-39A06B43FF52}"/>
              </a:ext>
            </a:extLst>
          </p:cNvPr>
          <p:cNvCxnSpPr>
            <a:cxnSpLocks/>
          </p:cNvCxnSpPr>
          <p:nvPr/>
        </p:nvCxnSpPr>
        <p:spPr>
          <a:xfrm flipV="1">
            <a:off x="9339664" y="4510733"/>
            <a:ext cx="1028897" cy="430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12AA9-041E-3411-1E2E-CAA7D1417048}"/>
              </a:ext>
            </a:extLst>
          </p:cNvPr>
          <p:cNvCxnSpPr>
            <a:cxnSpLocks/>
          </p:cNvCxnSpPr>
          <p:nvPr/>
        </p:nvCxnSpPr>
        <p:spPr>
          <a:xfrm>
            <a:off x="9339664" y="5346708"/>
            <a:ext cx="1094304" cy="477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549A01-8550-DAEA-AE36-C362CDC9F08A}"/>
              </a:ext>
            </a:extLst>
          </p:cNvPr>
          <p:cNvSpPr txBox="1"/>
          <p:nvPr/>
        </p:nvSpPr>
        <p:spPr>
          <a:xfrm>
            <a:off x="5024624" y="6046494"/>
            <a:ext cx="12530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Reproduced from </a:t>
            </a:r>
            <a:r>
              <a:rPr lang="en-US" sz="600" dirty="0" err="1"/>
              <a:t>pluspng.com</a:t>
            </a:r>
            <a:endParaRPr lang="en-US" sz="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7B334F-8E2E-A8EC-0D59-4250C7EDDE47}"/>
              </a:ext>
            </a:extLst>
          </p:cNvPr>
          <p:cNvSpPr txBox="1"/>
          <p:nvPr/>
        </p:nvSpPr>
        <p:spPr>
          <a:xfrm>
            <a:off x="11205395" y="5097290"/>
            <a:ext cx="850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Reproduced from </a:t>
            </a:r>
            <a:r>
              <a:rPr lang="en-US" sz="600" dirty="0" err="1"/>
              <a:t>adobe.com</a:t>
            </a:r>
            <a:endParaRPr lang="en-US" sz="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391737-3820-B149-8D2C-549AA82C50C5}"/>
              </a:ext>
            </a:extLst>
          </p:cNvPr>
          <p:cNvSpPr txBox="1"/>
          <p:nvPr/>
        </p:nvSpPr>
        <p:spPr>
          <a:xfrm>
            <a:off x="5245262" y="6581001"/>
            <a:ext cx="91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Reproduced from </a:t>
            </a:r>
            <a:r>
              <a:rPr lang="en-US" sz="600" dirty="0" err="1"/>
              <a:t>oeconline.org</a:t>
            </a:r>
            <a:endParaRPr lang="en-US" sz="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93EE6-E37B-F5AD-0638-0D1F1E2774C5}"/>
              </a:ext>
            </a:extLst>
          </p:cNvPr>
          <p:cNvSpPr txBox="1"/>
          <p:nvPr/>
        </p:nvSpPr>
        <p:spPr>
          <a:xfrm>
            <a:off x="8049816" y="5907995"/>
            <a:ext cx="770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Reproduced from </a:t>
            </a:r>
            <a:r>
              <a:rPr lang="en-US" sz="600" dirty="0" err="1"/>
              <a:t>usc.edu</a:t>
            </a:r>
            <a:endParaRPr lang="en-US" sz="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BD7D84-D4B0-A10A-7D6D-0B08701191BA}"/>
              </a:ext>
            </a:extLst>
          </p:cNvPr>
          <p:cNvSpPr txBox="1"/>
          <p:nvPr/>
        </p:nvSpPr>
        <p:spPr>
          <a:xfrm>
            <a:off x="5225332" y="5039939"/>
            <a:ext cx="1008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Reproduced from wonderfuldiy.com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96421E-545D-C768-246D-B6661312F098}"/>
              </a:ext>
            </a:extLst>
          </p:cNvPr>
          <p:cNvSpPr txBox="1"/>
          <p:nvPr/>
        </p:nvSpPr>
        <p:spPr>
          <a:xfrm>
            <a:off x="11174316" y="6641889"/>
            <a:ext cx="75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Reproduced from mit.edu</a:t>
            </a:r>
          </a:p>
        </p:txBody>
      </p:sp>
      <p:pic>
        <p:nvPicPr>
          <p:cNvPr id="2050" name="Picture 2" descr="HSHSP logo">
            <a:extLst>
              <a:ext uri="{FF2B5EF4-FFF2-40B4-BE49-F238E27FC236}">
                <a16:creationId xmlns:a16="http://schemas.microsoft.com/office/drawing/2014/main" id="{30B994F5-F2D8-EA00-B969-41B6CB0A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26921" cy="104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1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AF58-D358-E2E0-5BC3-D5BF8B8A4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094828-E166-39C8-38E1-20C631C4CC08}"/>
              </a:ext>
            </a:extLst>
          </p:cNvPr>
          <p:cNvSpPr txBox="1"/>
          <p:nvPr/>
        </p:nvSpPr>
        <p:spPr>
          <a:xfrm>
            <a:off x="3178628" y="354245"/>
            <a:ext cx="407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Team Member (Class)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5B2AA-910A-4096-EB5C-09B3DEC4E2DF}"/>
              </a:ext>
            </a:extLst>
          </p:cNvPr>
          <p:cNvSpPr txBox="1"/>
          <p:nvPr/>
        </p:nvSpPr>
        <p:spPr>
          <a:xfrm>
            <a:off x="259978" y="1461093"/>
            <a:ext cx="8252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Developed 2 full-scale remote controlled hovercraft with team of 5, capable of delivering payloads up to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Led integration of MOSFET connections to battery, directional servo firmware, and LEDs per nautical regulations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0F85B4-1147-D15F-1DAD-14AB86B19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0" t="23566" r="21344" b="15983"/>
          <a:stretch>
            <a:fillRect/>
          </a:stretch>
        </p:blipFill>
        <p:spPr bwMode="auto">
          <a:xfrm>
            <a:off x="6281057" y="2459599"/>
            <a:ext cx="5138057" cy="41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higan Engineering - University of Michigan College of Engineering">
            <a:extLst>
              <a:ext uri="{FF2B5EF4-FFF2-40B4-BE49-F238E27FC236}">
                <a16:creationId xmlns:a16="http://schemas.microsoft.com/office/drawing/2014/main" id="{5BE62127-40EA-80AC-E094-220D9F7AA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2" b="17157"/>
          <a:stretch>
            <a:fillRect/>
          </a:stretch>
        </p:blipFill>
        <p:spPr bwMode="auto">
          <a:xfrm>
            <a:off x="0" y="0"/>
            <a:ext cx="3135441" cy="131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8DE9A9C-A982-B801-AE2D-791ED617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8" y="2807141"/>
            <a:ext cx="5301903" cy="369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99AE320-196A-4A85-7432-B0A920AAE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14" y="1198821"/>
            <a:ext cx="3820886" cy="172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2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414</Words>
  <Application>Microsoft Macintosh PowerPoint</Application>
  <PresentationFormat>Widescreen</PresentationFormat>
  <Paragraphs>26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Ku, Ethan</dc:creator>
  <cp:lastModifiedBy>Ku, Ethan</cp:lastModifiedBy>
  <cp:revision>6</cp:revision>
  <dcterms:created xsi:type="dcterms:W3CDTF">2025-07-30T03:33:13Z</dcterms:created>
  <dcterms:modified xsi:type="dcterms:W3CDTF">2025-09-13T15:13:55Z</dcterms:modified>
</cp:coreProperties>
</file>